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Caveat"/>
      <p:regular r:id="rId33"/>
      <p:bold r:id="rId34"/>
    </p:embeddedFont>
    <p:embeddedFont>
      <p:font typeface="Pacifico"/>
      <p:regular r:id="rId35"/>
    </p:embeddedFont>
    <p:embeddedFont>
      <p:font typeface="Shadows Into Light"/>
      <p:regular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Caveat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acifico-regular.fntdata"/><Relationship Id="rId12" Type="http://schemas.openxmlformats.org/officeDocument/2006/relationships/slide" Target="slides/slide7.xml"/><Relationship Id="rId34" Type="http://schemas.openxmlformats.org/officeDocument/2006/relationships/font" Target="fonts/Caveat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ShadowsIntoLight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762e7ff34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762e7ff34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62e7ff34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762e7ff34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62e7ff34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62e7ff34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62e7ff34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762e7ff34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62e7ff34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762e7ff34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62e7ff34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62e7ff34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62e7ff34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62e7ff34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62e7ff34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62e7ff34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62e7ff345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762e7ff34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62e7ff34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762e7ff34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62e7ff34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62e7ff34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62e7ff34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62e7ff34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62e7ff34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762e7ff34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62e7ff34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62e7ff34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62e7ff345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62e7ff34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762e7ff34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762e7ff34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62e7ff345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62e7ff345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62e7ff34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62e7ff34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62e7ff34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62e7ff34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62e7ff345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762e7ff345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62e7ff345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762e7ff34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62e7ff345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62e7ff345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62e7ff345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762e7ff345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62e7ff345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762e7ff34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762e7ff345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762e7ff345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762e7ff34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762e7ff34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CFE2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Relationship Id="rId5" Type="http://schemas.openxmlformats.org/officeDocument/2006/relationships/image" Target="../media/image3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Relationship Id="rId4" Type="http://schemas.openxmlformats.org/officeDocument/2006/relationships/image" Target="../media/image10.png"/><Relationship Id="rId5" Type="http://schemas.openxmlformats.org/officeDocument/2006/relationships/image" Target="../media/image22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jpg"/><Relationship Id="rId4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jp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Relationship Id="rId4" Type="http://schemas.openxmlformats.org/officeDocument/2006/relationships/image" Target="../media/image2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Relationship Id="rId4" Type="http://schemas.openxmlformats.org/officeDocument/2006/relationships/image" Target="../media/image18.png"/><Relationship Id="rId5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Building the Future Workforce: </a:t>
            </a:r>
            <a:endParaRPr sz="36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PK–12 Educational Opportunities </a:t>
            </a:r>
            <a:endParaRPr sz="36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in North Baton Rouge</a:t>
            </a:r>
            <a:endParaRPr sz="36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350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Carla Powell Lewis</a:t>
            </a:r>
            <a:endParaRPr b="1" sz="7350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50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sz="5450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Times New Roman"/>
                <a:ea typeface="Times New Roman"/>
                <a:cs typeface="Times New Roman"/>
                <a:sym typeface="Times New Roman"/>
              </a:rPr>
              <a:t>District 3 School Board Member &amp; </a:t>
            </a:r>
            <a:r>
              <a:rPr b="1" lang="en" sz="4300">
                <a:latin typeface="Times New Roman"/>
                <a:ea typeface="Times New Roman"/>
                <a:cs typeface="Times New Roman"/>
                <a:sym typeface="Times New Roman"/>
              </a:rPr>
              <a:t>SOLES</a:t>
            </a:r>
            <a:r>
              <a:rPr b="1" lang="en" sz="4300">
                <a:latin typeface="Times New Roman"/>
                <a:ea typeface="Times New Roman"/>
                <a:cs typeface="Times New Roman"/>
                <a:sym typeface="Times New Roman"/>
              </a:rPr>
              <a:t> Founder</a:t>
            </a:r>
            <a:endParaRPr b="1" sz="4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6" name="Google Shape;56;p13" title="Spirit of Excellence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375" y="2442825"/>
            <a:ext cx="2620200" cy="26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arlaPowell-Logo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5400" y="2571750"/>
            <a:ext cx="2527751" cy="252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47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Who Is Carla Powell Lewis?</a:t>
            </a:r>
            <a:endParaRPr sz="3620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051750" y="1656150"/>
            <a:ext cx="5780400" cy="29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District 3 School Board Member, East Baton Rouge Parish</a:t>
            </a:r>
            <a:b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Immediate Past President, EBR School Board</a:t>
            </a:r>
            <a:b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Founder &amp; Lead Consultant, </a:t>
            </a:r>
            <a:r>
              <a:rPr b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Spirit of Excellence Learning Systems (</a:t>
            </a:r>
            <a:r>
              <a:rPr b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SOLES</a:t>
            </a:r>
            <a:r>
              <a:rPr b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br>
              <a:rPr b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20+ years as a Social Studies educator &amp; instructional leader</a:t>
            </a:r>
            <a:b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National NAUW Woman of the Year (2024)</a:t>
            </a:r>
            <a:b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Hunt Institute Early Learning National Fellow (2024–25)</a:t>
            </a:r>
            <a:b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Advocate for teacher support, student success, and community engagement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311700" y="1062025"/>
            <a:ext cx="868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Daughter. Mom. Wife. Educator. Woman of God. Community Advocate. Dancer.</a:t>
            </a:r>
            <a:endParaRPr sz="2400">
              <a:solidFill>
                <a:srgbClr val="38761D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65" name="Google Shape;65;p14" title="CarlaPowell-Logo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525" y="121025"/>
            <a:ext cx="1062025" cy="10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pirit of Excellence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9125" y="2913"/>
            <a:ext cx="1298250" cy="129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NGO Officers Pictures-1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5525" y="1559475"/>
            <a:ext cx="2147851" cy="2770202"/>
          </a:xfrm>
          <a:prstGeom prst="rect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8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Building the Future Workforce in North Baton Rouge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u="sng">
                <a:latin typeface="Georgia"/>
                <a:ea typeface="Georgia"/>
                <a:cs typeface="Georgia"/>
                <a:sym typeface="Georgia"/>
              </a:rPr>
              <a:t>Why This Matters</a:t>
            </a:r>
            <a:endParaRPr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408600"/>
            <a:ext cx="8520600" cy="31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500"/>
              <a:buFont typeface="Georgia"/>
              <a:buChar char="●"/>
            </a:pPr>
            <a:r>
              <a:rPr lang="en" sz="25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Students of today = workforce of tomorrow</a:t>
            </a:r>
            <a:br>
              <a:rPr lang="en" sz="25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5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500"/>
              <a:buFont typeface="Georgia"/>
              <a:buChar char="●"/>
            </a:pPr>
            <a:r>
              <a:rPr lang="en" sz="25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Early literacy &amp; math = foundation for workforce readiness</a:t>
            </a:r>
            <a:br>
              <a:rPr lang="en" sz="25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5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500"/>
              <a:buFont typeface="Georgia"/>
              <a:buChar char="●"/>
            </a:pPr>
            <a:r>
              <a:rPr lang="en" sz="25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Businesses have a role to play in shaping student success</a:t>
            </a:r>
            <a:endParaRPr sz="25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East </a:t>
            </a: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Baton Rouge Parish PK–12 Snapshot</a:t>
            </a:r>
            <a:endParaRPr b="1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288325" y="1152475"/>
            <a:ext cx="554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Georgia"/>
              <a:buChar char="●"/>
            </a:pPr>
            <a: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80 public schools (20 charter, 60 traditional)</a:t>
            </a:r>
            <a:b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Georgia"/>
              <a:buChar char="●"/>
            </a:pPr>
            <a: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40,000+ students</a:t>
            </a:r>
            <a:b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Georgia"/>
              <a:buChar char="●"/>
            </a:pPr>
            <a: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80% minority, 80% low socioeconomic</a:t>
            </a:r>
            <a:b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Georgia"/>
              <a:buChar char="●"/>
            </a:pPr>
            <a: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Literacy &amp; math proficiency below state averages</a:t>
            </a:r>
            <a:br>
              <a:rPr lang="en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/>
          </a:p>
        </p:txBody>
      </p:sp>
      <p:pic>
        <p:nvPicPr>
          <p:cNvPr descr="students k12"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2983525" cy="298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72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The Workforce Connection</a:t>
            </a:r>
            <a:endParaRPr b="1" sz="272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196675" y="1579125"/>
            <a:ext cx="5429700" cy="32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●"/>
            </a:pPr>
            <a:r>
              <a:rPr b="1"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Skills gaps begin early</a:t>
            </a:r>
            <a:br>
              <a:rPr b="1"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●"/>
            </a:pPr>
            <a:r>
              <a:rPr b="1"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Strong schools = strong economy</a:t>
            </a:r>
            <a:br>
              <a:rPr b="1"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●"/>
            </a:pPr>
            <a:r>
              <a:rPr b="1"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Literacy &amp; numeracy → workforce readiness</a:t>
            </a:r>
            <a:endParaRPr b="1" sz="1600"/>
          </a:p>
        </p:txBody>
      </p:sp>
      <p:pic>
        <p:nvPicPr>
          <p:cNvPr descr="The Workforce Connection no words just a picture&#10;&#10;Skills gaps begin early&#10;&#10;Strong schools = strong economy&#10;&#10;Literacy &amp; numeracy → workforce readiness"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1700" y="1076575"/>
            <a:ext cx="3530625" cy="365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Opportunities Of Support</a:t>
            </a:r>
            <a:endParaRPr b="1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52475"/>
            <a:ext cx="8520600" cy="37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Spirit Of Excellence Learning Systems (SOELS)</a:t>
            </a: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Instructional coaching </a:t>
            </a: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Customized training presentations for small businesses</a:t>
            </a:r>
            <a:b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AMIKids</a:t>
            </a:r>
            <a:endParaRPr b="1"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Youth development &amp; workforce readiness</a:t>
            </a:r>
            <a:b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VIPS (EBR Schools)</a:t>
            </a:r>
            <a:endParaRPr b="1"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Mentoring, reading/math support, volunteers</a:t>
            </a:r>
            <a:b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Career Fairs &amp; Job Shadowing</a:t>
            </a:r>
            <a:endParaRPr b="1"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Early exposure to careers</a:t>
            </a: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EBR Schools Foundation</a:t>
            </a:r>
            <a:endParaRPr b="1"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Philanthropy &amp; Fundraising </a:t>
            </a:r>
            <a:endParaRPr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image relating to community opportunities"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225" y="1925700"/>
            <a:ext cx="2618500" cy="26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Spirit of Excellence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5525" y="819950"/>
            <a:ext cx="1319125" cy="13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1300" y="2085545"/>
            <a:ext cx="2407575" cy="75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1750" y="3027050"/>
            <a:ext cx="1160000" cy="1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4719" y="3905719"/>
            <a:ext cx="1160000" cy="1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 title="Spirit of Excellence (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950" y="152400"/>
            <a:ext cx="396654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7" title="One Page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2350" y="152400"/>
            <a:ext cx="396655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 title="AMIkids Baton Rouge_Lunch and Learn Flyer 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0" y="124900"/>
            <a:ext cx="3740071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77412"/>
            <a:ext cx="4031900" cy="4968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9" title="IMG_9970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827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0" title="IMG_9971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2602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1" title="IMG_9973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909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2" title="IMG_997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638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3" title="IMG_9974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4120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4" title="IMG_997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450" y="152400"/>
            <a:ext cx="3988550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4" title="IMG_9975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800" y="196400"/>
            <a:ext cx="39110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title"/>
          </p:nvPr>
        </p:nvSpPr>
        <p:spPr>
          <a:xfrm>
            <a:off x="453700" y="153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How Businesses Can Plug In</a:t>
            </a:r>
            <a:endParaRPr b="1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Join VIPS as mentors/tutors</a:t>
            </a:r>
            <a:b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Host job shadowing days</a:t>
            </a:r>
            <a:b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Speak at career fairs</a:t>
            </a:r>
            <a:b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Sponsor enrichment programs</a:t>
            </a:r>
            <a:b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b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Partner with SOELS for workforce-focused training</a:t>
            </a:r>
            <a:endParaRPr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Business Plug In opportunities black peopl"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0750" y="783575"/>
            <a:ext cx="2770450" cy="2770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Reflection for Members</a:t>
            </a:r>
            <a:endParaRPr b="1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4" name="Google Shape;19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Which program could your business support this year?</a:t>
            </a:r>
            <a:br>
              <a:rPr b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workforce skills do you wish students had when they graduate?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Call to Action</a:t>
            </a:r>
            <a:endParaRPr b="1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311700" y="1152475"/>
            <a:ext cx="5743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Invest in NBR’s students = invest in NBR’s economy</a:t>
            </a:r>
            <a:b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Let’s prepare our future leaders together</a:t>
            </a:r>
            <a:b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●"/>
            </a:pPr>
            <a: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Connect with me today for resources &amp; next steps</a:t>
            </a:r>
            <a:b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invest in the community education" id="201" name="Google Shape;2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7775" y="919950"/>
            <a:ext cx="2975124" cy="297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 Quiz!</a:t>
            </a:r>
            <a:endParaRPr/>
          </a:p>
        </p:txBody>
      </p:sp>
      <p:sp>
        <p:nvSpPr>
          <p:cNvPr id="207" name="Google Shape;20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True or False:</a:t>
            </a:r>
            <a:r>
              <a:rPr lang="en" sz="1100">
                <a:solidFill>
                  <a:schemeClr val="dk1"/>
                </a:solidFill>
              </a:rPr>
              <a:t> The workforce readiness gap begins in early grades with literacy and math.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Fill in the Blank:</a:t>
            </a:r>
            <a:r>
              <a:rPr lang="en" sz="1100">
                <a:solidFill>
                  <a:schemeClr val="dk1"/>
                </a:solidFill>
              </a:rPr>
              <a:t> The VIPS program allows businesses to ________.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Multiple Choice:</a:t>
            </a:r>
            <a:r>
              <a:rPr lang="en" sz="1100">
                <a:solidFill>
                  <a:schemeClr val="dk1"/>
                </a:solidFill>
              </a:rPr>
              <a:t> Which program focuses on youth development and workforce readiness?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a) AMIKids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b) SOELS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c) None of the above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Short Answer:</a:t>
            </a:r>
            <a:r>
              <a:rPr lang="en" sz="1100">
                <a:solidFill>
                  <a:schemeClr val="dk1"/>
                </a:solidFill>
              </a:rPr>
              <a:t> Name one way businesses can support PK–12 students.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Bonus:</a:t>
            </a:r>
            <a:r>
              <a:rPr lang="en" sz="1100">
                <a:solidFill>
                  <a:schemeClr val="dk1"/>
                </a:solidFill>
              </a:rPr>
              <a:t> What does SOELS provide for small businesses?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Thank You!!!!</a:t>
            </a:r>
            <a:endParaRPr sz="3000"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13" name="Google Shape;213;p39"/>
          <p:cNvSpPr txBox="1"/>
          <p:nvPr>
            <p:ph idx="1" type="body"/>
          </p:nvPr>
        </p:nvSpPr>
        <p:spPr>
          <a:xfrm>
            <a:off x="3700875" y="1152475"/>
            <a:ext cx="5131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Carla Powell Lewis</a:t>
            </a:r>
            <a:endParaRPr b="1" sz="3000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East Baton Rouge Parish School Board Member, District 3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Founder, Spirit of Excellence Learning Systems (SOELS)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📧 cpowell3@ebrschools.org | cplewis@spiritofexcellencelearningsystems.com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📱 225-620-7274 | 225-224-8556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🌐 http://bit.ly/soels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39" title="Headshot - pink dres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48" y="671425"/>
            <a:ext cx="2668025" cy="399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9" title="CarlaPowell-Logo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7225" y="308400"/>
            <a:ext cx="1281425" cy="12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9" title="Spirit of Excellence (2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7525" y="3471950"/>
            <a:ext cx="1398525" cy="139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